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08" r:id="rId1"/>
  </p:sldMasterIdLst>
  <p:notesMasterIdLst>
    <p:notesMasterId r:id="rId17"/>
  </p:notesMasterIdLst>
  <p:handoutMasterIdLst>
    <p:handoutMasterId r:id="rId18"/>
  </p:handoutMasterIdLst>
  <p:sldIdLst>
    <p:sldId id="292" r:id="rId2"/>
    <p:sldId id="293" r:id="rId3"/>
    <p:sldId id="282" r:id="rId4"/>
    <p:sldId id="284" r:id="rId5"/>
    <p:sldId id="275" r:id="rId6"/>
    <p:sldId id="283" r:id="rId7"/>
    <p:sldId id="277" r:id="rId8"/>
    <p:sldId id="281" r:id="rId9"/>
    <p:sldId id="294" r:id="rId10"/>
    <p:sldId id="285" r:id="rId11"/>
    <p:sldId id="289" r:id="rId12"/>
    <p:sldId id="290" r:id="rId13"/>
    <p:sldId id="291" r:id="rId14"/>
    <p:sldId id="274" r:id="rId15"/>
    <p:sldId id="295" r:id="rId16"/>
  </p:sldIdLst>
  <p:sldSz cx="9144000" cy="6858000" type="screen4x3"/>
  <p:notesSz cx="6875463" cy="100028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7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02"/>
        <p:guide pos="218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815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97817603-5555-4C4B-8758-AF39F0E1D837}" type="datetimeFigureOut">
              <a:rPr lang="nb-NO"/>
              <a:pPr>
                <a:defRPr/>
              </a:pPr>
              <a:t>15.06.2017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501188"/>
            <a:ext cx="297815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95725" y="9501188"/>
            <a:ext cx="2978150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656F5D-6F1C-41D8-A6FA-1321A1107F83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1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195" name="AutoShape 2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196" name="AutoShape 3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197" name="AutoShape 4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198" name="AutoShape 5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199" name="AutoShape 6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00" name="AutoShape 7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01" name="AutoShape 8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02" name="AutoShape 9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03" name="AutoShape 10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04" name="AutoShape 11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05" name="AutoShape 12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06" name="AutoShape 13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07" name="AutoShape 14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08" name="AutoShape 15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09" name="AutoShape 16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10" name="AutoShape 17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11" name="AutoShape 18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12" name="AutoShape 19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13" name="AutoShape 20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14" name="AutoShape 21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15" name="AutoShape 22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16" name="AutoShape 23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17" name="AutoShape 24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18" name="AutoShape 25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19" name="AutoShape 26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20" name="AutoShape 27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21" name="AutoShape 28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22" name="AutoShape 29"/>
          <p:cNvSpPr>
            <a:spLocks noChangeArrowheads="1"/>
          </p:cNvSpPr>
          <p:nvPr/>
        </p:nvSpPr>
        <p:spPr bwMode="auto">
          <a:xfrm>
            <a:off x="0" y="0"/>
            <a:ext cx="6875463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 altLang="nb-NO"/>
          </a:p>
        </p:txBody>
      </p:sp>
      <p:sp>
        <p:nvSpPr>
          <p:cNvPr id="8223" name="Rectangle 30"/>
          <p:cNvSpPr>
            <a:spLocks noGrp="1" noChangeArrowheads="1"/>
          </p:cNvSpPr>
          <p:nvPr>
            <p:ph type="sldImg"/>
          </p:nvPr>
        </p:nvSpPr>
        <p:spPr bwMode="auto">
          <a:xfrm>
            <a:off x="-10417175" y="-7053263"/>
            <a:ext cx="20834350" cy="15625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" name="Rectangle 31"/>
          <p:cNvSpPr>
            <a:spLocks noGrp="1" noChangeArrowheads="1"/>
          </p:cNvSpPr>
          <p:nvPr>
            <p:ph type="body"/>
          </p:nvPr>
        </p:nvSpPr>
        <p:spPr bwMode="auto">
          <a:xfrm>
            <a:off x="687388" y="4752975"/>
            <a:ext cx="5453062" cy="445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nb-NO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9FCC6-FD4C-40F3-9966-C0765DBB0E74}" type="datetimeFigureOut">
              <a:rPr lang="nb-NO"/>
              <a:pPr>
                <a:defRPr/>
              </a:pPr>
              <a:t>15.06.2017</a:t>
            </a:fld>
            <a:endParaRPr lang="nb-N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B86D32-5768-46B2-BACF-7129AEFAF31D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B4196-38CF-48CA-A0D4-C0628F5C3905}" type="datetimeFigureOut">
              <a:rPr lang="nb-NO"/>
              <a:pPr>
                <a:defRPr/>
              </a:pPr>
              <a:t>15.06.2017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5EF42-F7B3-418E-B129-300E9DD2C406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02914-C9AC-4189-AC7C-14F6A51F2DFC}" type="datetimeFigureOut">
              <a:rPr lang="nb-NO"/>
              <a:pPr>
                <a:defRPr/>
              </a:pPr>
              <a:t>15.06.2017</a:t>
            </a:fld>
            <a:endParaRPr lang="nb-NO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74AB9-476F-4919-8B64-846FADB1EDAB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B8439-2D5F-49E4-A369-1F7FE3AC46AA}" type="datetimeFigureOut">
              <a:rPr lang="nb-NO"/>
              <a:pPr>
                <a:defRPr/>
              </a:pPr>
              <a:t>15.06.2017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6FC4D-AD25-4E7A-AA69-62CC41D2CF99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797C7-D92D-47F7-9259-FEA3F998739F}" type="datetimeFigureOut">
              <a:rPr lang="nb-NO"/>
              <a:pPr>
                <a:defRPr/>
              </a:pPr>
              <a:t>15.06.2017</a:t>
            </a:fld>
            <a:endParaRPr lang="nb-N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DCFD7-B74D-4AE2-8ACB-2FB7FBD7862B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40CDB-3203-423F-8DC8-9E2FF404D654}" type="datetimeFigureOut">
              <a:rPr lang="nb-NO"/>
              <a:pPr>
                <a:defRPr/>
              </a:pPr>
              <a:t>15.06.2017</a:t>
            </a:fld>
            <a:endParaRPr 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536B4-28F4-4B5E-AC05-968C66569381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42FD9-DEFF-4BA3-8152-3217D452B24C}" type="datetimeFigureOut">
              <a:rPr lang="nb-NO"/>
              <a:pPr>
                <a:defRPr/>
              </a:pPr>
              <a:t>15.06.2017</a:t>
            </a:fld>
            <a:endParaRPr lang="nb-N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3F1D6-A61A-4918-9D58-7E2057F6280A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70A0A-8762-481C-8019-D5EDBBD26DB8}" type="datetimeFigureOut">
              <a:rPr lang="nb-NO"/>
              <a:pPr>
                <a:defRPr/>
              </a:pPr>
              <a:t>15.06.2017</a:t>
            </a:fld>
            <a:endParaRPr lang="nb-N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F29C5-73D7-4788-BF6E-C505563D4FD3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1F31B-56ED-49F2-87E6-D7FD1C585398}" type="datetimeFigureOut">
              <a:rPr lang="nb-NO"/>
              <a:pPr>
                <a:defRPr/>
              </a:pPr>
              <a:t>15.06.2017</a:t>
            </a:fld>
            <a:endParaRPr lang="nb-NO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36D28-141C-42E1-8E40-53E219454E18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F1DB48F-A774-4BE5-9788-0BA5397DB96F}" type="datetimeFigureOut">
              <a:rPr lang="nb-NO"/>
              <a:pPr>
                <a:defRPr/>
              </a:pPr>
              <a:t>15.06.2017</a:t>
            </a:fld>
            <a:endParaRPr lang="nb-NO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F2C2D-1CF2-4FDE-B331-4400A795DC9F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/>
              <a:t>Klikk ikonet for å legge til et bilde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76B92-4EB8-48EF-A867-08CC1E2BF053}" type="datetimeFigureOut">
              <a:rPr lang="nb-NO"/>
              <a:pPr>
                <a:defRPr/>
              </a:pPr>
              <a:t>15.06.2017</a:t>
            </a:fld>
            <a:endParaRPr lang="nb-NO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A24D6-F647-4D85-9C5C-7B568CB98C31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  <a:endParaRPr lang="en-US" altLang="nb-NO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9C38616C-2647-4C28-914D-4E1AC7DFBD10}" type="datetimeFigureOut">
              <a:rPr lang="nb-NO"/>
              <a:pPr>
                <a:defRPr/>
              </a:pPr>
              <a:t>15.06.2017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fld id="{D8D721EC-4451-4A2A-9D34-709B3E60987A}" type="slidenum">
              <a:rPr lang="nb-NO" altLang="nb-NO"/>
              <a:pPr/>
              <a:t>‹#›</a:t>
            </a:fld>
            <a:endParaRPr lang="nb-NO" altLang="nb-NO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3998" r:id="rId2"/>
    <p:sldLayoutId id="2147484004" r:id="rId3"/>
    <p:sldLayoutId id="2147483999" r:id="rId4"/>
    <p:sldLayoutId id="2147484000" r:id="rId5"/>
    <p:sldLayoutId id="2147484001" r:id="rId6"/>
    <p:sldLayoutId id="2147484005" r:id="rId7"/>
    <p:sldLayoutId id="2147484006" r:id="rId8"/>
    <p:sldLayoutId id="2147484007" r:id="rId9"/>
    <p:sldLayoutId id="2147484002" r:id="rId10"/>
    <p:sldLayoutId id="2147484008" r:id="rId11"/>
  </p:sldLayoutIdLst>
  <p:hf hdr="0" ft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s://www.google.no/url?sa=i&amp;rct=j&amp;q=&amp;esrc=s&amp;source=images&amp;cd=&amp;cad=rja&amp;uact=8&amp;ved=0ahUKEwiSgsiX4JzUAhXpHJoKHcBiBgAQjRwIBw&amp;url=https%3A%2F%2Fmortenbessho.com%2Ftag%2Fjobbintervju%2Fpage%2F2%2F&amp;psig=AFQjCNEVryZ__phe4NV26h4VcbTT7SwhQQ&amp;ust=1496409837649002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rotary.org/gra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2325" y="333375"/>
            <a:ext cx="7586663" cy="15541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>Skogn </a:t>
            </a:r>
            <a:r>
              <a:rPr lang="nb-NO" sz="3200" b="1" dirty="0" err="1"/>
              <a:t>Rotary</a:t>
            </a:r>
            <a:r>
              <a:rPr lang="nb-NO" sz="3200" b="1" dirty="0"/>
              <a:t>    -   styringsdokument 2017-18</a:t>
            </a:r>
            <a:br>
              <a:rPr lang="nb-NO" sz="3200" b="1" dirty="0"/>
            </a:br>
            <a:endParaRPr lang="nb-NO" sz="3200" b="1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307975" y="1773238"/>
            <a:ext cx="8829675" cy="4478337"/>
          </a:xfrm>
        </p:spPr>
        <p:txBody>
          <a:bodyPr/>
          <a:lstStyle/>
          <a:p>
            <a:pPr marL="0" indent="0">
              <a:lnSpc>
                <a:spcPct val="100000"/>
              </a:lnSpc>
              <a:buFont typeface="Calibri" pitchFamily="34" charset="0"/>
              <a:buNone/>
              <a:defRPr/>
            </a:pPr>
            <a:r>
              <a:rPr lang="nb-NO" sz="4000" dirty="0"/>
              <a:t>Styringsdokumentet beskriver: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nb-NO" sz="4000" b="1" dirty="0"/>
              <a:t>KLUBBENS MÅL </a:t>
            </a:r>
            <a:endParaRPr lang="nb-NO" sz="2800" b="1" dirty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nb-NO" sz="4000" b="1" dirty="0"/>
              <a:t>HVORDAN OPPNÅ</a:t>
            </a:r>
            <a:r>
              <a:rPr lang="nb-NO" sz="2800" b="1" dirty="0"/>
              <a:t> </a:t>
            </a:r>
            <a:r>
              <a:rPr lang="nb-NO" sz="4000" b="1" dirty="0"/>
              <a:t>MÅL</a:t>
            </a:r>
            <a:r>
              <a:rPr lang="nb-NO" sz="2800" b="1" dirty="0"/>
              <a:t> - tiltak/ handlingsplan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nb-NO" sz="4000" b="1" dirty="0"/>
              <a:t>HVEM GJØR HVA</a:t>
            </a:r>
            <a:r>
              <a:rPr lang="nb-NO" sz="2800" b="1" dirty="0"/>
              <a:t> - organisering/ oppgavefordeling</a:t>
            </a:r>
            <a:endParaRPr lang="nb-NO" sz="2400" b="1" dirty="0"/>
          </a:p>
          <a:p>
            <a:pPr marL="0" indent="0" algn="ctr">
              <a:buFont typeface="Calibri" pitchFamily="34" charset="0"/>
              <a:buNone/>
              <a:defRPr/>
            </a:pPr>
            <a:endParaRPr lang="nb-NO" sz="3200" b="1" dirty="0"/>
          </a:p>
          <a:p>
            <a:pPr marL="0" indent="0">
              <a:buFont typeface="Calibri" pitchFamily="34" charset="0"/>
              <a:buNone/>
              <a:defRPr/>
            </a:pPr>
            <a:endParaRPr lang="nb-NO" sz="800" b="1" dirty="0"/>
          </a:p>
          <a:p>
            <a:pPr marL="0" indent="0">
              <a:buFont typeface="Calibri" pitchFamily="34" charset="0"/>
              <a:buNone/>
              <a:defRPr/>
            </a:pPr>
            <a:endParaRPr lang="nb-NO" sz="8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 marL="0" indent="0">
              <a:buFont typeface="Calibri" pitchFamily="34" charset="0"/>
              <a:buNone/>
              <a:defRPr/>
            </a:pPr>
            <a:endParaRPr lang="nb-NO" sz="2800" b="1" dirty="0"/>
          </a:p>
        </p:txBody>
      </p:sp>
      <p:sp>
        <p:nvSpPr>
          <p:cNvPr id="10244" name="Plassholder for dato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E2D1D1-3882-42AC-93C9-C0EBF33A9210}" type="datetime1">
              <a:rPr lang="nb-NO" altLang="nb-NO" smtClean="0">
                <a:latin typeface="Arial" charset="0"/>
                <a:ea typeface="Arial Unicode MS" pitchFamily="34" charset="-128"/>
              </a:rPr>
              <a:pPr/>
              <a:t>15.06.2017</a:t>
            </a:fld>
            <a:endParaRPr lang="nb-NO" altLang="nb-NO" smtClean="0">
              <a:latin typeface="Arial" charset="0"/>
              <a:ea typeface="Arial Unicode MS" pitchFamily="34" charset="-128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BA482-86AE-4508-AC03-2DC5F964D823}" type="slidenum">
              <a:rPr lang="nb-NO" altLang="nb-NO"/>
              <a:pPr/>
              <a:t>1</a:t>
            </a:fld>
            <a:endParaRPr lang="nb-NO" altLang="nb-NO"/>
          </a:p>
        </p:txBody>
      </p:sp>
      <p:pic>
        <p:nvPicPr>
          <p:cNvPr id="10246" name="Bild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1588"/>
            <a:ext cx="1454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Bilde 2" descr="C:\Users\Brenne\Pictures\rota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12700"/>
            <a:ext cx="255111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15" descr="Relatert bild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8400" y="4768850"/>
            <a:ext cx="2303463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Bilde 4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488" y="1785938"/>
            <a:ext cx="19748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6938" y="441325"/>
            <a:ext cx="7543800" cy="14493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>Skogn </a:t>
            </a:r>
            <a:r>
              <a:rPr lang="nb-NO" sz="3200" b="1" dirty="0" err="1"/>
              <a:t>Rotary</a:t>
            </a:r>
            <a:r>
              <a:rPr lang="nb-NO" sz="3200" b="1" dirty="0"/>
              <a:t>    -   organisering 2017-18</a:t>
            </a:r>
            <a:br>
              <a:rPr lang="nb-NO" sz="3200" b="1" dirty="0"/>
            </a:br>
            <a:endParaRPr lang="nb-NO" sz="3200" b="1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250825" y="1793875"/>
            <a:ext cx="8836025" cy="4762500"/>
          </a:xfrm>
        </p:spPr>
        <p:txBody>
          <a:bodyPr/>
          <a:lstStyle/>
          <a:p>
            <a:pPr marL="0" indent="0">
              <a:buFont typeface="Calibri" pitchFamily="34" charset="0"/>
              <a:buNone/>
              <a:defRPr/>
            </a:pPr>
            <a:r>
              <a:rPr lang="nb-NO" sz="2400" b="1" u="sng" dirty="0"/>
              <a:t>ADMINSTRASJON </a:t>
            </a:r>
            <a:r>
              <a:rPr lang="nb-NO" sz="2400" b="1" dirty="0"/>
              <a:t> -  (ivaretar klubbens «indre liv») </a:t>
            </a:r>
          </a:p>
          <a:p>
            <a:pPr marL="0" indent="0">
              <a:buFont typeface="Calibri" pitchFamily="34" charset="0"/>
              <a:buNone/>
              <a:defRPr/>
            </a:pPr>
            <a:r>
              <a:rPr lang="nb-NO" sz="2400" b="1" dirty="0"/>
              <a:t>Funksjoner: Sekretær, Kasserer, Klubbvert(er), Arrangement</a:t>
            </a:r>
          </a:p>
          <a:p>
            <a:pPr marL="0" indent="0">
              <a:buFont typeface="Calibri" pitchFamily="34" charset="0"/>
              <a:buNone/>
              <a:defRPr/>
            </a:pPr>
            <a:r>
              <a:rPr lang="nb-NO" sz="2400" b="1" u="sng" dirty="0"/>
              <a:t>MÅL</a:t>
            </a:r>
            <a:r>
              <a:rPr lang="nb-NO" sz="2400" b="1" dirty="0"/>
              <a:t>:</a:t>
            </a:r>
          </a:p>
          <a:p>
            <a:pPr>
              <a:buFontTx/>
              <a:buChar char="-"/>
              <a:defRPr/>
            </a:pPr>
            <a:r>
              <a:rPr lang="nb-NO" sz="2400" b="1" dirty="0"/>
              <a:t>Bruke medlemmenes ressurser til beste for klubben og den enkelte. </a:t>
            </a:r>
          </a:p>
          <a:p>
            <a:pPr>
              <a:buFontTx/>
              <a:buChar char="-"/>
              <a:defRPr/>
            </a:pPr>
            <a:r>
              <a:rPr lang="nb-NO" sz="2400" b="1" dirty="0"/>
              <a:t>Utføre riktig rapportering til D2275 til rett tid</a:t>
            </a:r>
          </a:p>
          <a:p>
            <a:pPr>
              <a:buFontTx/>
              <a:buChar char="-"/>
              <a:defRPr/>
            </a:pPr>
            <a:r>
              <a:rPr lang="nb-NO" sz="2400" b="1" dirty="0"/>
              <a:t>Nye og eksisterende medlemmer skal føle seg velkommen i møtene. Vi varierer med bordplassering slik at alle blir kjent med alle!</a:t>
            </a:r>
          </a:p>
          <a:p>
            <a:pPr>
              <a:buFontTx/>
              <a:buChar char="-"/>
              <a:defRPr/>
            </a:pPr>
            <a:r>
              <a:rPr lang="nb-NO" sz="2400" b="1" dirty="0"/>
              <a:t>Alle gjester i klubben skal føle seg velkommen, og møtes med høflighet av alle medlemmene</a:t>
            </a:r>
          </a:p>
          <a:p>
            <a:pPr>
              <a:buFontTx/>
              <a:buChar char="-"/>
              <a:defRPr/>
            </a:pPr>
            <a:r>
              <a:rPr lang="nb-NO" sz="2400" b="1" dirty="0"/>
              <a:t>Vi framstår folkelig i møtene uten </a:t>
            </a:r>
            <a:r>
              <a:rPr lang="nb-NO" sz="2400" b="1" dirty="0" err="1"/>
              <a:t>sermonielle</a:t>
            </a:r>
            <a:r>
              <a:rPr lang="nb-NO" sz="2400" b="1" dirty="0"/>
              <a:t> symboler/ handlinger </a:t>
            </a:r>
          </a:p>
          <a:p>
            <a:pPr>
              <a:buFontTx/>
              <a:buChar char="-"/>
              <a:defRPr/>
            </a:pPr>
            <a:endParaRPr lang="nb-NO" sz="2400" b="1" dirty="0"/>
          </a:p>
        </p:txBody>
      </p:sp>
      <p:sp>
        <p:nvSpPr>
          <p:cNvPr id="19460" name="Plassholder for dato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70E8A4-7F27-4150-9BAE-3C5F8C116802}" type="datetime1">
              <a:rPr lang="nb-NO" altLang="nb-NO" smtClean="0">
                <a:latin typeface="Arial" charset="0"/>
                <a:ea typeface="Arial Unicode MS" pitchFamily="34" charset="-128"/>
              </a:rPr>
              <a:pPr/>
              <a:t>15.06.2017</a:t>
            </a:fld>
            <a:endParaRPr lang="nb-NO" altLang="nb-NO" smtClean="0">
              <a:latin typeface="Arial" charset="0"/>
              <a:ea typeface="Arial Unicode MS" pitchFamily="34" charset="-128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A1EA-6F18-47FE-AB01-96A801F482A4}" type="slidenum">
              <a:rPr lang="nb-NO" altLang="nb-NO"/>
              <a:pPr/>
              <a:t>10</a:t>
            </a:fld>
            <a:endParaRPr lang="nb-NO" altLang="nb-NO"/>
          </a:p>
        </p:txBody>
      </p:sp>
      <p:pic>
        <p:nvPicPr>
          <p:cNvPr id="19462" name="Bild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1588"/>
            <a:ext cx="1454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Bilde 2" descr="C:\Users\Brenne\Pictures\rota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2888" y="3175"/>
            <a:ext cx="255111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6938" y="441325"/>
            <a:ext cx="7543800" cy="14493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>Skogn </a:t>
            </a:r>
            <a:r>
              <a:rPr lang="nb-NO" sz="3200" b="1" dirty="0" err="1"/>
              <a:t>Rotary</a:t>
            </a:r>
            <a:r>
              <a:rPr lang="nb-NO" sz="3200" b="1" dirty="0"/>
              <a:t>    -   organisering 2017-18</a:t>
            </a:r>
            <a:br>
              <a:rPr lang="nb-NO" sz="3200" b="1" dirty="0"/>
            </a:br>
            <a:endParaRPr lang="nb-NO" sz="3200" b="1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250825" y="1793875"/>
            <a:ext cx="8836025" cy="4762500"/>
          </a:xfrm>
        </p:spPr>
        <p:txBody>
          <a:bodyPr/>
          <a:lstStyle/>
          <a:p>
            <a:pPr marL="0" indent="0">
              <a:buFont typeface="Calibri" pitchFamily="34" charset="0"/>
              <a:buNone/>
              <a:defRPr/>
            </a:pPr>
            <a:r>
              <a:rPr lang="nb-NO" sz="2400" b="1" u="sng" dirty="0"/>
              <a:t>UTVIKLING</a:t>
            </a:r>
            <a:r>
              <a:rPr lang="nb-NO" sz="2400" b="1" dirty="0"/>
              <a:t> -  (planlegge og gjennomføre utviklingstiltak)</a:t>
            </a:r>
          </a:p>
          <a:p>
            <a:pPr marL="0" indent="0">
              <a:buFont typeface="Calibri" pitchFamily="34" charset="0"/>
              <a:buNone/>
              <a:defRPr/>
            </a:pPr>
            <a:r>
              <a:rPr lang="nb-NO" sz="2400" b="1" dirty="0"/>
              <a:t>Funksjoner: Klubbutvikling, Medlemsutvikling, </a:t>
            </a:r>
            <a:r>
              <a:rPr lang="nb-NO" sz="2400" b="1" dirty="0" err="1"/>
              <a:t>Programkomitee</a:t>
            </a:r>
            <a:r>
              <a:rPr lang="nb-NO" sz="2400" b="1" dirty="0"/>
              <a:t>, Etablere samarbeid med andre lokale lag og foreninger</a:t>
            </a:r>
          </a:p>
          <a:p>
            <a:pPr marL="0" indent="0">
              <a:buFont typeface="Calibri" pitchFamily="34" charset="0"/>
              <a:buNone/>
              <a:defRPr/>
            </a:pPr>
            <a:r>
              <a:rPr lang="nb-NO" sz="2400" b="1" u="sng" dirty="0"/>
              <a:t>MÅL</a:t>
            </a:r>
            <a:r>
              <a:rPr lang="nb-NO" sz="2400" b="1" dirty="0"/>
              <a:t>:</a:t>
            </a:r>
          </a:p>
          <a:p>
            <a:pPr>
              <a:buFontTx/>
              <a:buChar char="-"/>
              <a:defRPr/>
            </a:pPr>
            <a:r>
              <a:rPr lang="nb-NO" sz="2400" b="1" dirty="0"/>
              <a:t>Fornye klubben gjennom forenkling og å framstå/ opptre på en folkelig måte.  Fjerne myter om </a:t>
            </a:r>
            <a:r>
              <a:rPr lang="nb-NO" sz="2400" b="1" dirty="0" err="1"/>
              <a:t>Rotary</a:t>
            </a:r>
            <a:r>
              <a:rPr lang="nb-NO" sz="2400" b="1" dirty="0"/>
              <a:t> som kan skape negativt omdømme og hemme rekruttering.  </a:t>
            </a:r>
          </a:p>
          <a:p>
            <a:pPr>
              <a:buFontTx/>
              <a:buChar char="-"/>
              <a:defRPr/>
            </a:pPr>
            <a:r>
              <a:rPr lang="nb-NO" sz="2400" b="1" dirty="0"/>
              <a:t>Skape attraktivitet for klubbens møter gjennom gode program og åpne møter om aktuelle tema av stor interesse både for eksisterende klubbmedlemmer og potensielle nye medlemmer</a:t>
            </a:r>
          </a:p>
          <a:p>
            <a:pPr>
              <a:buFontTx/>
              <a:buChar char="-"/>
              <a:defRPr/>
            </a:pPr>
            <a:r>
              <a:rPr lang="nb-NO" sz="2400" b="1" dirty="0"/>
              <a:t>Initiativ til samarbeid med flere aktører i lokalsamfunnet</a:t>
            </a:r>
          </a:p>
          <a:p>
            <a:pPr>
              <a:buFontTx/>
              <a:buChar char="-"/>
              <a:defRPr/>
            </a:pPr>
            <a:endParaRPr lang="nb-NO" sz="2400" b="1" dirty="0"/>
          </a:p>
        </p:txBody>
      </p:sp>
      <p:sp>
        <p:nvSpPr>
          <p:cNvPr id="20484" name="Plassholder for dato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6B365D-60DE-4293-9B87-AE2F11B71075}" type="datetime1">
              <a:rPr lang="nb-NO" altLang="nb-NO" smtClean="0">
                <a:latin typeface="Arial" charset="0"/>
                <a:ea typeface="Arial Unicode MS" pitchFamily="34" charset="-128"/>
              </a:rPr>
              <a:pPr/>
              <a:t>15.06.2017</a:t>
            </a:fld>
            <a:endParaRPr lang="nb-NO" altLang="nb-NO" smtClean="0">
              <a:latin typeface="Arial" charset="0"/>
              <a:ea typeface="Arial Unicode MS" pitchFamily="34" charset="-128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BA751-B00E-40F7-BF12-5DB694808F35}" type="slidenum">
              <a:rPr lang="nb-NO" altLang="nb-NO"/>
              <a:pPr/>
              <a:t>11</a:t>
            </a:fld>
            <a:endParaRPr lang="nb-NO" altLang="nb-NO"/>
          </a:p>
        </p:txBody>
      </p:sp>
      <p:pic>
        <p:nvPicPr>
          <p:cNvPr id="20486" name="Bild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1588"/>
            <a:ext cx="1454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Bilde 2" descr="C:\Users\Brenne\Pictures\rota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2888" y="3175"/>
            <a:ext cx="255111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6938" y="441325"/>
            <a:ext cx="7543800" cy="14493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>Skogn </a:t>
            </a:r>
            <a:r>
              <a:rPr lang="nb-NO" sz="3200" b="1" dirty="0" err="1"/>
              <a:t>Rotary</a:t>
            </a:r>
            <a:r>
              <a:rPr lang="nb-NO" sz="3200" b="1" dirty="0"/>
              <a:t>    -   organisering 2017-18</a:t>
            </a:r>
            <a:br>
              <a:rPr lang="nb-NO" sz="3200" b="1" dirty="0"/>
            </a:br>
            <a:endParaRPr lang="nb-NO" sz="3200" b="1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250825" y="1793875"/>
            <a:ext cx="8836025" cy="4762500"/>
          </a:xfrm>
        </p:spPr>
        <p:txBody>
          <a:bodyPr/>
          <a:lstStyle/>
          <a:p>
            <a:pPr marL="0" indent="0">
              <a:buFont typeface="Calibri" pitchFamily="34" charset="0"/>
              <a:buNone/>
              <a:defRPr/>
            </a:pPr>
            <a:r>
              <a:rPr lang="nb-NO" sz="2400" b="1" u="sng" dirty="0"/>
              <a:t>PR/ INFORMASJON</a:t>
            </a:r>
            <a:r>
              <a:rPr lang="nb-NO" sz="2400" b="1" dirty="0"/>
              <a:t> -  (Informere om og synliggjøre klubbens aktiviteter/ arrangement i media og sosiale nettverk)</a:t>
            </a:r>
          </a:p>
          <a:p>
            <a:pPr marL="0" indent="0">
              <a:buFont typeface="Calibri" pitchFamily="34" charset="0"/>
              <a:buNone/>
              <a:defRPr/>
            </a:pPr>
            <a:r>
              <a:rPr lang="nb-NO" sz="2400" b="1" dirty="0"/>
              <a:t>Funksjoner: Profilering/ omdømmebygging, Pressekontakt, Hjemmeside og </a:t>
            </a:r>
            <a:r>
              <a:rPr lang="nb-NO" sz="2400" b="1" dirty="0" err="1"/>
              <a:t>facebook</a:t>
            </a:r>
            <a:r>
              <a:rPr lang="nb-NO" sz="2400" b="1" dirty="0"/>
              <a:t>, Registerfører (medlemsdata/ -historikk)</a:t>
            </a:r>
          </a:p>
          <a:p>
            <a:pPr marL="0" indent="0">
              <a:buFont typeface="Calibri" pitchFamily="34" charset="0"/>
              <a:buNone/>
              <a:defRPr/>
            </a:pPr>
            <a:r>
              <a:rPr lang="nb-NO" sz="2400" b="1" u="sng" dirty="0"/>
              <a:t>MÅL</a:t>
            </a:r>
            <a:r>
              <a:rPr lang="nb-NO" sz="2400" b="1" dirty="0"/>
              <a:t> :</a:t>
            </a:r>
          </a:p>
          <a:p>
            <a:pPr>
              <a:buFontTx/>
              <a:buChar char="-"/>
              <a:defRPr/>
            </a:pPr>
            <a:r>
              <a:rPr lang="nb-NO" sz="2400" b="1" dirty="0"/>
              <a:t>Synliggjøre og skape interesse i lokalmiljøet for klubben med sikte på samarbeid med andre lag og foreninger, samt skape interesse for klubben blant nye potensielle medlemmer (rekruttering og reaktivisering)</a:t>
            </a:r>
          </a:p>
          <a:p>
            <a:pPr>
              <a:buFontTx/>
              <a:buChar char="-"/>
              <a:defRPr/>
            </a:pPr>
            <a:r>
              <a:rPr lang="nb-NO" sz="2400" b="1" dirty="0"/>
              <a:t>Framstå folkelig, og fjerne myter om </a:t>
            </a:r>
            <a:r>
              <a:rPr lang="nb-NO" sz="2400" b="1" dirty="0" err="1"/>
              <a:t>Rotary</a:t>
            </a:r>
            <a:r>
              <a:rPr lang="nb-NO" sz="2400" b="1" dirty="0"/>
              <a:t> som en lukket organisasjon.</a:t>
            </a:r>
          </a:p>
        </p:txBody>
      </p:sp>
      <p:sp>
        <p:nvSpPr>
          <p:cNvPr id="21508" name="Plassholder for dato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D6F4CD-25C5-428F-A46C-CC0D49199B83}" type="datetime1">
              <a:rPr lang="nb-NO" altLang="nb-NO" smtClean="0">
                <a:latin typeface="Arial" charset="0"/>
                <a:ea typeface="Arial Unicode MS" pitchFamily="34" charset="-128"/>
              </a:rPr>
              <a:pPr/>
              <a:t>15.06.2017</a:t>
            </a:fld>
            <a:endParaRPr lang="nb-NO" altLang="nb-NO" smtClean="0">
              <a:latin typeface="Arial" charset="0"/>
              <a:ea typeface="Arial Unicode MS" pitchFamily="34" charset="-128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16E-7B79-441D-A93B-96087C68F5E7}" type="slidenum">
              <a:rPr lang="nb-NO" altLang="nb-NO"/>
              <a:pPr/>
              <a:t>12</a:t>
            </a:fld>
            <a:endParaRPr lang="nb-NO" altLang="nb-NO"/>
          </a:p>
        </p:txBody>
      </p:sp>
      <p:pic>
        <p:nvPicPr>
          <p:cNvPr id="21510" name="Bild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1588"/>
            <a:ext cx="1454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Bilde 2" descr="C:\Users\Brenne\Pictures\rota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2888" y="3175"/>
            <a:ext cx="255111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6938" y="441325"/>
            <a:ext cx="7543800" cy="14493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>Skogn </a:t>
            </a:r>
            <a:r>
              <a:rPr lang="nb-NO" sz="3200" b="1" dirty="0" err="1"/>
              <a:t>Rotary</a:t>
            </a:r>
            <a:r>
              <a:rPr lang="nb-NO" sz="3200" b="1" dirty="0"/>
              <a:t>    -   organisering 2017-18</a:t>
            </a:r>
            <a:br>
              <a:rPr lang="nb-NO" sz="3200" b="1" dirty="0"/>
            </a:br>
            <a:endParaRPr lang="nb-NO" sz="3200" b="1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250825" y="1793875"/>
            <a:ext cx="8836025" cy="4762500"/>
          </a:xfrm>
        </p:spPr>
        <p:txBody>
          <a:bodyPr/>
          <a:lstStyle/>
          <a:p>
            <a:pPr marL="0" indent="0">
              <a:buFont typeface="Calibri" pitchFamily="34" charset="0"/>
              <a:buNone/>
              <a:defRPr/>
            </a:pPr>
            <a:r>
              <a:rPr lang="nb-NO" sz="2400" b="1" u="sng" dirty="0"/>
              <a:t>PROSJEKT</a:t>
            </a:r>
            <a:r>
              <a:rPr lang="nb-NO" sz="2400" b="1" dirty="0"/>
              <a:t> -  (videreføre aktuelle eksisterende prosjekt, samt planlegge og gjennomføre nye prosjekt)</a:t>
            </a:r>
          </a:p>
          <a:p>
            <a:pPr marL="0" indent="0">
              <a:buFont typeface="Calibri" pitchFamily="34" charset="0"/>
              <a:buNone/>
              <a:defRPr/>
            </a:pPr>
            <a:r>
              <a:rPr lang="nb-NO" sz="2400" b="1" dirty="0"/>
              <a:t>Funksjoner: Egne prosjekter, Samarbeidsprosjekter med andre lag og foreninger, Internasjonalt arbeid, Studentutveksling</a:t>
            </a:r>
          </a:p>
          <a:p>
            <a:pPr marL="0" indent="0">
              <a:buFont typeface="Calibri" pitchFamily="34" charset="0"/>
              <a:buNone/>
              <a:defRPr/>
            </a:pPr>
            <a:r>
              <a:rPr lang="nb-NO" sz="2400" b="1" u="sng" dirty="0"/>
              <a:t>Hovedmål</a:t>
            </a:r>
            <a:r>
              <a:rPr lang="nb-NO" sz="2400" b="1" dirty="0"/>
              <a:t> :</a:t>
            </a:r>
          </a:p>
          <a:p>
            <a:pPr>
              <a:buFontTx/>
              <a:buChar char="-"/>
              <a:defRPr/>
            </a:pPr>
            <a:r>
              <a:rPr lang="nb-NO" sz="2400" b="1" dirty="0" err="1"/>
              <a:t>Viderføre</a:t>
            </a:r>
            <a:r>
              <a:rPr lang="nb-NO" sz="2400" b="1" dirty="0"/>
              <a:t> klubbens gode prosjekter, samt utvikle nye prosjekter som kan oppfylle klubbens målsettinger i </a:t>
            </a:r>
            <a:r>
              <a:rPr lang="nb-NO" sz="2400" b="1" dirty="0" err="1"/>
              <a:t>rotaryåret</a:t>
            </a:r>
            <a:r>
              <a:rPr lang="nb-NO" sz="2400" b="1" dirty="0"/>
              <a:t>. Se målsettinger på side 5 i styringsdokumentet når det gjelder humanitære innsatser.</a:t>
            </a:r>
          </a:p>
          <a:p>
            <a:pPr>
              <a:buFontTx/>
              <a:buChar char="-"/>
              <a:defRPr/>
            </a:pPr>
            <a:r>
              <a:rPr lang="nb-NO" sz="2400" b="1" dirty="0"/>
              <a:t>Starte forberedelsene til ny studentutveksling i 2019-20.</a:t>
            </a:r>
          </a:p>
        </p:txBody>
      </p:sp>
      <p:sp>
        <p:nvSpPr>
          <p:cNvPr id="22532" name="Plassholder for dato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632A3F-8226-4D4A-8D6B-8D030C9BB105}" type="datetime1">
              <a:rPr lang="nb-NO" altLang="nb-NO" smtClean="0">
                <a:latin typeface="Arial" charset="0"/>
                <a:ea typeface="Arial Unicode MS" pitchFamily="34" charset="-128"/>
              </a:rPr>
              <a:pPr/>
              <a:t>15.06.2017</a:t>
            </a:fld>
            <a:endParaRPr lang="nb-NO" altLang="nb-NO" smtClean="0">
              <a:latin typeface="Arial" charset="0"/>
              <a:ea typeface="Arial Unicode MS" pitchFamily="34" charset="-128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86D5-5A05-43D2-B19B-93A9AE252538}" type="slidenum">
              <a:rPr lang="nb-NO" altLang="nb-NO"/>
              <a:pPr/>
              <a:t>13</a:t>
            </a:fld>
            <a:endParaRPr lang="nb-NO" altLang="nb-NO"/>
          </a:p>
        </p:txBody>
      </p:sp>
      <p:pic>
        <p:nvPicPr>
          <p:cNvPr id="22534" name="Bild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1588"/>
            <a:ext cx="1454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Bilde 2" descr="C:\Users\Brenne\Pictures\rota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2888" y="3175"/>
            <a:ext cx="255111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>
          <a:xfrm>
            <a:off x="865188" y="-141288"/>
            <a:ext cx="7543800" cy="14493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nb-NO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Organisering av klubben </a:t>
            </a:r>
            <a:r>
              <a:rPr lang="nb-NO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rotaryåret</a:t>
            </a:r>
            <a:r>
              <a:rPr lang="nb-NO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2017-18</a:t>
            </a:r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32211-6634-405D-9F31-31B6AC33B0B2}" type="slidenum">
              <a:rPr lang="nb-NO" altLang="nb-NO"/>
              <a:pPr/>
              <a:t>14</a:t>
            </a:fld>
            <a:endParaRPr lang="nb-NO" altLang="nb-NO"/>
          </a:p>
        </p:txBody>
      </p:sp>
      <p:pic>
        <p:nvPicPr>
          <p:cNvPr id="23556" name="Bilde 2" descr="C:\Users\Brenne\Pictures\rota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92888" y="3175"/>
            <a:ext cx="255111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0" y="1308100"/>
          <a:ext cx="9144000" cy="5703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9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375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972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972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3164">
                <a:tc>
                  <a:txBody>
                    <a:bodyPr/>
                    <a:lstStyle/>
                    <a:p>
                      <a:r>
                        <a:rPr lang="nb-NO" sz="1400" dirty="0"/>
                        <a:t>ADMINISTRASJON</a:t>
                      </a:r>
                    </a:p>
                    <a:p>
                      <a:r>
                        <a:rPr lang="nb-NO" sz="1400" dirty="0"/>
                        <a:t>TROND KNUDSEN</a:t>
                      </a:r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UTVIKLING</a:t>
                      </a:r>
                    </a:p>
                    <a:p>
                      <a:r>
                        <a:rPr lang="nb-NO" sz="1400" dirty="0"/>
                        <a:t>KNUT RØNNINGEN</a:t>
                      </a:r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PR/INFORMASJON</a:t>
                      </a:r>
                    </a:p>
                    <a:p>
                      <a:r>
                        <a:rPr lang="nb-NO" sz="1400" dirty="0"/>
                        <a:t>ARVE BRENNE</a:t>
                      </a:r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PROSJEKTER</a:t>
                      </a:r>
                    </a:p>
                    <a:p>
                      <a:r>
                        <a:rPr lang="nb-NO" sz="1400" dirty="0"/>
                        <a:t>ASBJØRN NORBERG</a:t>
                      </a:r>
                    </a:p>
                  </a:txBody>
                  <a:tcPr marL="91447" marR="91447" marT="45723" marB="4572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72003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b-NO" sz="1600" b="1" dirty="0"/>
                        <a:t>Sekretær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nb-NO" sz="1100" b="1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REIDUN W.RØNNINGEN</a:t>
                      </a:r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b-NO" sz="1600" b="1" dirty="0"/>
                        <a:t>Klubbutvikling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nb-NO" sz="1100" b="1" dirty="0">
                        <a:solidFill>
                          <a:srgbClr val="0070C0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KNUT RØNNINGEN, TROND KNUDSEN, ARVE BRENNE, MARIANNE SKREDEN</a:t>
                      </a:r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b-NO" sz="1600" b="1" dirty="0"/>
                        <a:t>Profilering/ omdømmebygging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ARVE BRENNE, TROND KNUDSEN</a:t>
                      </a:r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r>
                        <a:rPr lang="nb-NO" sz="1600" b="1" dirty="0"/>
                        <a:t>Egne</a:t>
                      </a:r>
                      <a:r>
                        <a:rPr lang="nb-NO" sz="1600" b="1" baseline="0" dirty="0"/>
                        <a:t> </a:t>
                      </a:r>
                      <a:r>
                        <a:rPr lang="nb-NO" sz="1600" b="1" dirty="0"/>
                        <a:t>prosjekter: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400" b="1" dirty="0"/>
                        <a:t>Jernvinneprosjektet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STEIN ARNE FLOVIK, OLAV NORBERG, ASBJØRN NORBERG, TERJE KROGSTAD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400" b="1" dirty="0"/>
                        <a:t>Far etter folk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ARNE</a:t>
                      </a:r>
                      <a:r>
                        <a:rPr lang="nb-NO" sz="1100" b="1" baseline="0" dirty="0">
                          <a:solidFill>
                            <a:srgbClr val="0070C0"/>
                          </a:solidFill>
                        </a:rPr>
                        <a:t> SLOEM, </a:t>
                      </a: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ARNT J. ØVRENESS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400" b="1" dirty="0"/>
                        <a:t>Serviceprosjekter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KNUT</a:t>
                      </a:r>
                      <a:r>
                        <a:rPr lang="nb-NO" sz="1100" b="1" baseline="0" dirty="0">
                          <a:solidFill>
                            <a:srgbClr val="0070C0"/>
                          </a:solidFill>
                        </a:rPr>
                        <a:t> DAHLEN</a:t>
                      </a: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, ARNE MEHL, </a:t>
                      </a:r>
                      <a:r>
                        <a:rPr lang="nb-NO" sz="1100" b="1" baseline="0" dirty="0">
                          <a:solidFill>
                            <a:srgbClr val="0070C0"/>
                          </a:solidFill>
                        </a:rPr>
                        <a:t>      STEIN STENSAAS</a:t>
                      </a: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        </a:t>
                      </a:r>
                      <a:r>
                        <a:rPr lang="nb-NO" sz="1400" b="1" baseline="0" dirty="0">
                          <a:solidFill>
                            <a:schemeClr val="dk1"/>
                          </a:solidFill>
                        </a:rPr>
                        <a:t>          </a:t>
                      </a:r>
                      <a:endParaRPr lang="nb-NO" sz="1400" b="1" dirty="0"/>
                    </a:p>
                  </a:txBody>
                  <a:tcPr marL="91447" marR="91447"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71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b-NO" sz="1600" b="1" dirty="0"/>
                        <a:t>Kasserer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MARIANNE</a:t>
                      </a:r>
                      <a:r>
                        <a:rPr lang="nb-NO" sz="1100" b="1" baseline="0" dirty="0">
                          <a:solidFill>
                            <a:srgbClr val="0070C0"/>
                          </a:solidFill>
                        </a:rPr>
                        <a:t> SKREDEN</a:t>
                      </a:r>
                      <a:endParaRPr lang="nb-NO" sz="11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b-NO" sz="1600" b="1" dirty="0"/>
                        <a:t>Medlemsutvikling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KNUT HJELMSTAD, STEIN</a:t>
                      </a:r>
                      <a:r>
                        <a:rPr lang="nb-NO" sz="1100" b="1" baseline="0" dirty="0">
                          <a:solidFill>
                            <a:srgbClr val="0070C0"/>
                          </a:solidFill>
                        </a:rPr>
                        <a:t> ARNE FLOVIK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100" b="1" baseline="0" dirty="0">
                          <a:solidFill>
                            <a:srgbClr val="0070C0"/>
                          </a:solidFill>
                        </a:rPr>
                        <a:t>OLAV NORBERG, JON L. GJEMBLE</a:t>
                      </a:r>
                      <a:endParaRPr lang="nb-NO" sz="11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b-NO" sz="1600" b="1" dirty="0"/>
                        <a:t>Pressekontakt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PER</a:t>
                      </a:r>
                      <a:r>
                        <a:rPr lang="nb-NO" sz="1100" b="1" baseline="0" dirty="0">
                          <a:solidFill>
                            <a:srgbClr val="0070C0"/>
                          </a:solidFill>
                        </a:rPr>
                        <a:t> IDAR HEGNES, TROND KNUDSEN</a:t>
                      </a:r>
                      <a:endParaRPr lang="nb-NO" sz="11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r>
                        <a:rPr lang="nb-NO" sz="1600" b="1" baseline="0" dirty="0"/>
                        <a:t>Samarbeidsprosjekter med andre klubber/ lag  </a:t>
                      </a:r>
                      <a:r>
                        <a:rPr lang="nb-NO" sz="1100" b="1" baseline="0" dirty="0">
                          <a:solidFill>
                            <a:srgbClr val="0070C0"/>
                          </a:solidFill>
                        </a:rPr>
                        <a:t>ASBJØRN NORBERG, TROND KNUDSEN, MARIANNE SKREDEN</a:t>
                      </a:r>
                      <a:endParaRPr lang="nb-NO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7" marR="91447" marT="45723" marB="4572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14471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b-NO" sz="1600" b="1" dirty="0"/>
                        <a:t>Klubbvert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TORBJØRN BRENNE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KNUT DAHLEN (vara)</a:t>
                      </a:r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b-NO" sz="1600" b="1" dirty="0"/>
                        <a:t>Program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TERJE KROGSTAD, EINAR</a:t>
                      </a:r>
                      <a:r>
                        <a:rPr lang="nb-NO" sz="1100" b="1" baseline="0" dirty="0">
                          <a:solidFill>
                            <a:srgbClr val="0070C0"/>
                          </a:solidFill>
                        </a:rPr>
                        <a:t> RØNNINGEN, </a:t>
                      </a: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KOLBJØRN NESTGAARD, JOHAN HOLAN, ØYVIND</a:t>
                      </a:r>
                      <a:r>
                        <a:rPr lang="nb-NO" sz="1100" b="1" baseline="0" dirty="0">
                          <a:solidFill>
                            <a:srgbClr val="0070C0"/>
                          </a:solidFill>
                        </a:rPr>
                        <a:t> SANDVIK</a:t>
                      </a:r>
                      <a:endParaRPr lang="nb-NO" sz="11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b-NO" sz="1600" b="1" dirty="0"/>
                        <a:t>Hjemmeside og </a:t>
                      </a:r>
                      <a:r>
                        <a:rPr lang="nb-NO" sz="1600" b="1" dirty="0" err="1"/>
                        <a:t>facebook</a:t>
                      </a:r>
                      <a:endParaRPr lang="nb-NO" sz="1600" b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ASBJØRN STRØM, </a:t>
                      </a:r>
                      <a:r>
                        <a:rPr lang="nb-NO" sz="1100" b="1">
                          <a:solidFill>
                            <a:srgbClr val="0070C0"/>
                          </a:solidFill>
                        </a:rPr>
                        <a:t>ARVE BRENNE, ARNT J. </a:t>
                      </a: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ØVRENESS</a:t>
                      </a:r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b="1" dirty="0"/>
                        <a:t>Internasjonalt arbeid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JON</a:t>
                      </a:r>
                      <a:r>
                        <a:rPr lang="nb-NO" sz="1100" b="1" baseline="0" dirty="0">
                          <a:solidFill>
                            <a:srgbClr val="0070C0"/>
                          </a:solidFill>
                        </a:rPr>
                        <a:t> L. GJEMBLE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1" baseline="0" dirty="0">
                          <a:solidFill>
                            <a:srgbClr val="0070C0"/>
                          </a:solidFill>
                        </a:rPr>
                        <a:t>LEIF FISKVIK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1" baseline="0" dirty="0">
                          <a:solidFill>
                            <a:srgbClr val="0070C0"/>
                          </a:solidFill>
                        </a:rPr>
                        <a:t>ASBJØRN NORBERG</a:t>
                      </a:r>
                      <a:endParaRPr lang="nb-NO" sz="11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7" marR="91447" marT="45723" marB="45723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4977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b-NO" sz="1600" b="1" dirty="0"/>
                        <a:t>Arrangement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EINAR J.SVENDGÅRD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STEIN STENSAAS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BJØRN JØRÅS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TORBJØRN BRENNE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nb-NO" sz="1600" b="1" dirty="0"/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b-NO" sz="1600" b="1" u="none" dirty="0"/>
                        <a:t>Utvikle</a:t>
                      </a:r>
                      <a:r>
                        <a:rPr lang="nb-NO" sz="1600" b="1" u="none" baseline="0" dirty="0"/>
                        <a:t> </a:t>
                      </a:r>
                      <a:r>
                        <a:rPr lang="nb-NO" sz="1600" b="1" u="sng" dirty="0"/>
                        <a:t>s</a:t>
                      </a:r>
                      <a:r>
                        <a:rPr lang="nb-NO" sz="1600" b="1" dirty="0"/>
                        <a:t>amarbeid med andre lokale lag/</a:t>
                      </a:r>
                      <a:r>
                        <a:rPr lang="nb-NO" sz="1600" b="1" baseline="0" dirty="0"/>
                        <a:t>foreninger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100" b="1" baseline="0" dirty="0">
                          <a:solidFill>
                            <a:srgbClr val="0070C0"/>
                          </a:solidFill>
                        </a:rPr>
                        <a:t>KNUT RØNNINGEN, TROND KNUDSEN, JOHN AAGE NILSEN</a:t>
                      </a:r>
                      <a:endParaRPr lang="nb-NO" sz="11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b-NO" sz="1600" b="1" dirty="0"/>
                        <a:t>Registerfører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PER</a:t>
                      </a:r>
                      <a:r>
                        <a:rPr lang="nb-NO" sz="1100" b="1" baseline="0" dirty="0">
                          <a:solidFill>
                            <a:srgbClr val="0070C0"/>
                          </a:solidFill>
                        </a:rPr>
                        <a:t> IDAR HEGNES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b-NO" sz="1100" b="1" baseline="0" dirty="0">
                          <a:solidFill>
                            <a:srgbClr val="0070C0"/>
                          </a:solidFill>
                        </a:rPr>
                        <a:t>REIDUN W.RØNNINGEN</a:t>
                      </a:r>
                      <a:endParaRPr lang="nb-NO" sz="11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 b="1" dirty="0"/>
                        <a:t>Studentutveksling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ØYVIND SANDVIK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JOHN AAGE NILSEN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1" dirty="0">
                          <a:solidFill>
                            <a:srgbClr val="0070C0"/>
                          </a:solidFill>
                        </a:rPr>
                        <a:t>CELIA BAMBERG FERRIGUT</a:t>
                      </a:r>
                    </a:p>
                  </a:txBody>
                  <a:tcPr marL="91447" marR="91447" marT="45723" marB="45723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23589" name="Bild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975" y="1588"/>
            <a:ext cx="1454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2325" y="333375"/>
            <a:ext cx="7586663" cy="15541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>Skogn </a:t>
            </a:r>
            <a:r>
              <a:rPr lang="nb-NO" sz="3200" b="1" dirty="0" err="1"/>
              <a:t>Rotary</a:t>
            </a:r>
            <a:r>
              <a:rPr lang="nb-NO" sz="3200" b="1" dirty="0"/>
              <a:t>    -   styringsdokument 2017-18</a:t>
            </a:r>
            <a:br>
              <a:rPr lang="nb-NO" sz="3200" b="1" dirty="0"/>
            </a:br>
            <a:endParaRPr lang="nb-NO" sz="3200" b="1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307975" y="1989138"/>
            <a:ext cx="8728075" cy="4319587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Font typeface="Calibri" pitchFamily="34" charset="0"/>
              <a:buNone/>
              <a:defRPr/>
            </a:pPr>
            <a:r>
              <a:rPr lang="nb-NO" sz="4000" b="1" dirty="0"/>
              <a:t>For å lykkes må vi stå sammen, og samarbeide på tvers av komiteene!</a:t>
            </a:r>
          </a:p>
          <a:p>
            <a:pPr marL="0" indent="0" algn="ctr">
              <a:lnSpc>
                <a:spcPct val="100000"/>
              </a:lnSpc>
              <a:buFont typeface="Calibri" pitchFamily="34" charset="0"/>
              <a:buNone/>
              <a:defRPr/>
            </a:pPr>
            <a:r>
              <a:rPr lang="nb-NO" sz="4000" b="1" dirty="0"/>
              <a:t>Hele klubben må jobbe som et team!</a:t>
            </a:r>
          </a:p>
          <a:p>
            <a:pPr marL="0" indent="0" algn="ctr">
              <a:lnSpc>
                <a:spcPct val="100000"/>
              </a:lnSpc>
              <a:buFont typeface="Calibri" pitchFamily="34" charset="0"/>
              <a:buNone/>
              <a:defRPr/>
            </a:pPr>
            <a:endParaRPr lang="nb-NO" sz="800" dirty="0"/>
          </a:p>
          <a:p>
            <a:pPr marL="0" indent="0" algn="ctr">
              <a:lnSpc>
                <a:spcPct val="100000"/>
              </a:lnSpc>
              <a:buFont typeface="Calibri" pitchFamily="34" charset="0"/>
              <a:buNone/>
              <a:defRPr/>
            </a:pPr>
            <a:endParaRPr lang="nb-NO" sz="2400" dirty="0"/>
          </a:p>
          <a:p>
            <a:pPr marL="0" indent="0" algn="ctr">
              <a:lnSpc>
                <a:spcPct val="100000"/>
              </a:lnSpc>
              <a:buFont typeface="Calibri" pitchFamily="34" charset="0"/>
              <a:buNone/>
              <a:defRPr/>
            </a:pPr>
            <a:endParaRPr lang="nb-NO" sz="2400" dirty="0"/>
          </a:p>
          <a:p>
            <a:pPr marL="0" indent="0" algn="ctr">
              <a:lnSpc>
                <a:spcPct val="100000"/>
              </a:lnSpc>
              <a:buFont typeface="Calibri" pitchFamily="34" charset="0"/>
              <a:buNone/>
              <a:defRPr/>
            </a:pPr>
            <a:r>
              <a:rPr lang="nb-NO" sz="2400" dirty="0"/>
              <a:t>Den viktigste kampen er den som ennå ikke er spilt! (Nils Arne Eggen)</a:t>
            </a:r>
          </a:p>
          <a:p>
            <a:pPr marL="0" indent="0" algn="ctr">
              <a:buFont typeface="Calibri" pitchFamily="34" charset="0"/>
              <a:buNone/>
              <a:defRPr/>
            </a:pPr>
            <a:endParaRPr lang="nb-NO" sz="3200" b="1" dirty="0"/>
          </a:p>
          <a:p>
            <a:pPr marL="0" indent="0">
              <a:buFont typeface="Calibri" pitchFamily="34" charset="0"/>
              <a:buNone/>
              <a:defRPr/>
            </a:pPr>
            <a:endParaRPr lang="nb-NO" sz="800" b="1" dirty="0"/>
          </a:p>
          <a:p>
            <a:pPr marL="0" indent="0">
              <a:buFont typeface="Calibri" pitchFamily="34" charset="0"/>
              <a:buNone/>
              <a:defRPr/>
            </a:pPr>
            <a:endParaRPr lang="nb-NO" sz="8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 marL="0" indent="0">
              <a:buFont typeface="Calibri" pitchFamily="34" charset="0"/>
              <a:buNone/>
              <a:defRPr/>
            </a:pPr>
            <a:endParaRPr lang="nb-NO" sz="2800" b="1" dirty="0"/>
          </a:p>
        </p:txBody>
      </p:sp>
      <p:sp>
        <p:nvSpPr>
          <p:cNvPr id="24580" name="Plassholder for dato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48B434-1C44-414E-A7D2-34B1FEC56FF3}" type="datetime1">
              <a:rPr lang="nb-NO" altLang="nb-NO" smtClean="0">
                <a:latin typeface="Arial" charset="0"/>
                <a:ea typeface="Arial Unicode MS" pitchFamily="34" charset="-128"/>
              </a:rPr>
              <a:pPr/>
              <a:t>15.06.2017</a:t>
            </a:fld>
            <a:endParaRPr lang="nb-NO" altLang="nb-NO" smtClean="0">
              <a:latin typeface="Arial" charset="0"/>
              <a:ea typeface="Arial Unicode MS" pitchFamily="34" charset="-128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61AA0-9930-490A-B73C-138F20584977}" type="slidenum">
              <a:rPr lang="nb-NO" altLang="nb-NO"/>
              <a:pPr/>
              <a:t>15</a:t>
            </a:fld>
            <a:endParaRPr lang="nb-NO" altLang="nb-NO"/>
          </a:p>
        </p:txBody>
      </p:sp>
      <p:pic>
        <p:nvPicPr>
          <p:cNvPr id="24582" name="Bild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1588"/>
            <a:ext cx="1454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Bilde 2" descr="C:\Users\Brenne\Pictures\rota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2888" y="3175"/>
            <a:ext cx="255111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Bild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95650" y="4060825"/>
            <a:ext cx="2752725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2325" y="333375"/>
            <a:ext cx="7586663" cy="15541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>Skogn </a:t>
            </a:r>
            <a:r>
              <a:rPr lang="nb-NO" sz="3200" b="1" dirty="0" err="1"/>
              <a:t>Rotary</a:t>
            </a:r>
            <a:r>
              <a:rPr lang="nb-NO" sz="3200" b="1" dirty="0"/>
              <a:t>    -   styringsdokument 2017-18</a:t>
            </a:r>
            <a:br>
              <a:rPr lang="nb-NO" sz="3200" b="1" dirty="0"/>
            </a:br>
            <a:endParaRPr lang="nb-NO" sz="3200" b="1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307975" y="1916113"/>
            <a:ext cx="8440738" cy="4392612"/>
          </a:xfrm>
        </p:spPr>
        <p:txBody>
          <a:bodyPr/>
          <a:lstStyle/>
          <a:p>
            <a:pPr marL="0" indent="0" algn="ctr">
              <a:buFont typeface="Calibri" pitchFamily="34" charset="0"/>
              <a:buNone/>
              <a:defRPr/>
            </a:pPr>
            <a:r>
              <a:rPr lang="nb-NO" sz="4400" b="1" dirty="0"/>
              <a:t>Klubben ønsker å utvikle seg!</a:t>
            </a:r>
          </a:p>
          <a:p>
            <a:pPr marL="0" indent="0" algn="ctr">
              <a:buFont typeface="Calibri" pitchFamily="34" charset="0"/>
              <a:buNone/>
              <a:defRPr/>
            </a:pPr>
            <a:r>
              <a:rPr lang="nb-NO" sz="3200" b="1" dirty="0"/>
              <a:t>Det innebærer å gjøre </a:t>
            </a:r>
            <a:r>
              <a:rPr lang="nb-NO" sz="3200" b="1" u="sng" dirty="0"/>
              <a:t>endringer</a:t>
            </a:r>
            <a:r>
              <a:rPr lang="nb-NO" sz="3200" b="1" dirty="0"/>
              <a:t> som oppleves nødvendig og positivt for klubbens eksisterende medlemmer og nye potensielle medlemmer.</a:t>
            </a:r>
          </a:p>
          <a:p>
            <a:pPr marL="0" indent="0" algn="ctr">
              <a:buFont typeface="Calibri" pitchFamily="34" charset="0"/>
              <a:buNone/>
              <a:defRPr/>
            </a:pPr>
            <a:r>
              <a:rPr lang="nb-NO" sz="3200" b="1" dirty="0"/>
              <a:t>Det krever endringsvilje og –evne hos alle,         hvis det skal være mulig å gjennomføre!</a:t>
            </a:r>
          </a:p>
          <a:p>
            <a:pPr marL="0" indent="0">
              <a:buFont typeface="Calibri" pitchFamily="34" charset="0"/>
              <a:buNone/>
              <a:defRPr/>
            </a:pPr>
            <a:endParaRPr lang="nb-NO" sz="800" b="1" dirty="0"/>
          </a:p>
          <a:p>
            <a:pPr marL="0" indent="0">
              <a:buFont typeface="Calibri" pitchFamily="34" charset="0"/>
              <a:buNone/>
              <a:defRPr/>
            </a:pPr>
            <a:endParaRPr lang="nb-NO" sz="8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 marL="0" indent="0">
              <a:buFont typeface="Calibri" pitchFamily="34" charset="0"/>
              <a:buNone/>
              <a:defRPr/>
            </a:pPr>
            <a:endParaRPr lang="nb-NO" sz="2800" b="1" dirty="0"/>
          </a:p>
        </p:txBody>
      </p:sp>
      <p:sp>
        <p:nvSpPr>
          <p:cNvPr id="11268" name="Plassholder for dato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7DC3B0-C030-4A9C-AC31-D310BEBCE2DF}" type="datetime1">
              <a:rPr lang="nb-NO" altLang="nb-NO" smtClean="0">
                <a:latin typeface="Arial" charset="0"/>
                <a:ea typeface="Arial Unicode MS" pitchFamily="34" charset="-128"/>
              </a:rPr>
              <a:pPr/>
              <a:t>15.06.2017</a:t>
            </a:fld>
            <a:endParaRPr lang="nb-NO" altLang="nb-NO" smtClean="0">
              <a:latin typeface="Arial" charset="0"/>
              <a:ea typeface="Arial Unicode MS" pitchFamily="34" charset="-128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2C66-3157-416A-8B26-A8B3F6A1DE95}" type="slidenum">
              <a:rPr lang="nb-NO" altLang="nb-NO"/>
              <a:pPr/>
              <a:t>2</a:t>
            </a:fld>
            <a:endParaRPr lang="nb-NO" altLang="nb-NO"/>
          </a:p>
        </p:txBody>
      </p:sp>
      <p:pic>
        <p:nvPicPr>
          <p:cNvPr id="11270" name="Bild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1588"/>
            <a:ext cx="1454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Bilde 2" descr="C:\Users\Brenne\Pictures\rota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2888" y="3175"/>
            <a:ext cx="255111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2325" y="333375"/>
            <a:ext cx="7586663" cy="15541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>Skogn </a:t>
            </a:r>
            <a:r>
              <a:rPr lang="nb-NO" sz="3200" b="1" dirty="0" err="1"/>
              <a:t>Rotary</a:t>
            </a:r>
            <a:r>
              <a:rPr lang="nb-NO" sz="3200" b="1" dirty="0"/>
              <a:t>    -   styringsdokument 2017-18</a:t>
            </a:r>
            <a:br>
              <a:rPr lang="nb-NO" sz="3200" b="1" dirty="0"/>
            </a:br>
            <a:endParaRPr lang="nb-NO" sz="3200" b="1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307975" y="1916113"/>
            <a:ext cx="8440738" cy="4392612"/>
          </a:xfrm>
        </p:spPr>
        <p:txBody>
          <a:bodyPr/>
          <a:lstStyle/>
          <a:p>
            <a:pPr marL="0" indent="0" algn="ctr">
              <a:buFont typeface="Calibri" pitchFamily="34" charset="0"/>
              <a:buNone/>
              <a:defRPr/>
            </a:pPr>
            <a:r>
              <a:rPr lang="nb-NO" sz="3200" b="1" dirty="0" err="1"/>
              <a:t>Rotarys</a:t>
            </a:r>
            <a:r>
              <a:rPr lang="nb-NO" sz="3200" b="1" dirty="0"/>
              <a:t> fire «grunnprinsipper» 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nb-NO" sz="2800" b="1" dirty="0"/>
              <a:t>«Service </a:t>
            </a:r>
            <a:r>
              <a:rPr lang="nb-NO" sz="2800" b="1" dirty="0" err="1"/>
              <a:t>above</a:t>
            </a:r>
            <a:r>
              <a:rPr lang="nb-NO" sz="2800" b="1" dirty="0"/>
              <a:t> </a:t>
            </a:r>
            <a:r>
              <a:rPr lang="nb-NO" sz="2800" b="1" dirty="0" err="1"/>
              <a:t>self</a:t>
            </a:r>
            <a:r>
              <a:rPr lang="nb-NO" sz="2800" b="1" dirty="0"/>
              <a:t>» - Vi skal gagne andre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nb-NO" sz="2800" b="1" dirty="0"/>
              <a:t>Rotasjonsprinsippet – Vi skal lære å beherske flere oppgaver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nb-NO" sz="2800" b="1" dirty="0"/>
              <a:t>Klassifikasjonsprinsippet – Vi skal gjenspeile samfunnet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nb-NO" sz="2800" b="1" dirty="0"/>
              <a:t>Møteplikten – Vi skal ha minst 50 % oppmøte</a:t>
            </a:r>
          </a:p>
          <a:p>
            <a:pPr algn="ctr">
              <a:buFontTx/>
              <a:buChar char="-"/>
              <a:defRPr/>
            </a:pPr>
            <a:endParaRPr lang="nb-NO" sz="2400" b="1" dirty="0"/>
          </a:p>
          <a:p>
            <a:pPr marL="0" indent="0" algn="ctr">
              <a:buFont typeface="Calibri" pitchFamily="34" charset="0"/>
              <a:buNone/>
              <a:defRPr/>
            </a:pPr>
            <a:endParaRPr lang="nb-NO" sz="3200" b="1" dirty="0"/>
          </a:p>
          <a:p>
            <a:pPr marL="0" indent="0">
              <a:buFont typeface="Calibri" pitchFamily="34" charset="0"/>
              <a:buNone/>
              <a:defRPr/>
            </a:pPr>
            <a:endParaRPr lang="nb-NO" sz="800" b="1" dirty="0"/>
          </a:p>
          <a:p>
            <a:pPr marL="0" indent="0">
              <a:buFont typeface="Calibri" pitchFamily="34" charset="0"/>
              <a:buNone/>
              <a:defRPr/>
            </a:pPr>
            <a:endParaRPr lang="nb-NO" sz="8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 marL="0" indent="0">
              <a:buFont typeface="Calibri" pitchFamily="34" charset="0"/>
              <a:buNone/>
              <a:defRPr/>
            </a:pPr>
            <a:endParaRPr lang="nb-NO" sz="2800" b="1" dirty="0"/>
          </a:p>
        </p:txBody>
      </p:sp>
      <p:sp>
        <p:nvSpPr>
          <p:cNvPr id="12292" name="Plassholder for dato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09AFF88-9844-45EF-AF67-98DFB75A51B2}" type="datetime1">
              <a:rPr lang="nb-NO" altLang="nb-NO" smtClean="0">
                <a:latin typeface="Arial" charset="0"/>
                <a:ea typeface="Arial Unicode MS" pitchFamily="34" charset="-128"/>
              </a:rPr>
              <a:pPr/>
              <a:t>15.06.2017</a:t>
            </a:fld>
            <a:endParaRPr lang="nb-NO" altLang="nb-NO" smtClean="0">
              <a:latin typeface="Arial" charset="0"/>
              <a:ea typeface="Arial Unicode MS" pitchFamily="34" charset="-128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82B0-48BE-45A1-B349-EF0642271A0B}" type="slidenum">
              <a:rPr lang="nb-NO" altLang="nb-NO"/>
              <a:pPr/>
              <a:t>3</a:t>
            </a:fld>
            <a:endParaRPr lang="nb-NO" altLang="nb-NO"/>
          </a:p>
        </p:txBody>
      </p:sp>
      <p:pic>
        <p:nvPicPr>
          <p:cNvPr id="12294" name="Bild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1588"/>
            <a:ext cx="1454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Bilde 2" descr="C:\Users\Brenne\Pictures\rota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2888" y="3175"/>
            <a:ext cx="255111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2325" y="333375"/>
            <a:ext cx="7586663" cy="15541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>Skogn </a:t>
            </a:r>
            <a:r>
              <a:rPr lang="nb-NO" sz="3200" b="1" dirty="0" err="1"/>
              <a:t>Rotary</a:t>
            </a:r>
            <a:r>
              <a:rPr lang="nb-NO" sz="3200" b="1" dirty="0"/>
              <a:t>    -   styringsdokument 2017-18</a:t>
            </a:r>
            <a:br>
              <a:rPr lang="nb-NO" sz="3200" b="1" dirty="0"/>
            </a:br>
            <a:endParaRPr lang="nb-NO" sz="3200" b="1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307975" y="1916113"/>
            <a:ext cx="8440738" cy="4392612"/>
          </a:xfrm>
        </p:spPr>
        <p:txBody>
          <a:bodyPr/>
          <a:lstStyle/>
          <a:p>
            <a:pPr marL="0" indent="0">
              <a:lnSpc>
                <a:spcPct val="100000"/>
              </a:lnSpc>
              <a:buFont typeface="Calibri" pitchFamily="34" charset="0"/>
              <a:buNone/>
              <a:defRPr/>
            </a:pPr>
            <a:r>
              <a:rPr lang="nb-NO" sz="3200" b="1" dirty="0"/>
              <a:t>Bruke 4-spørsmålprøven i vår hverdag :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  <a:defRPr/>
            </a:pPr>
            <a:r>
              <a:rPr lang="nb-NO" sz="2800" b="1" dirty="0"/>
              <a:t> Er det sannhet?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  <a:defRPr/>
            </a:pPr>
            <a:r>
              <a:rPr lang="nb-NO" sz="2800" b="1" dirty="0"/>
              <a:t> Er det rettferdig overfor alle det angår?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  <a:defRPr/>
            </a:pPr>
            <a:r>
              <a:rPr lang="nb-NO" sz="2800" b="1" dirty="0"/>
              <a:t> Vil det skape forståelse og bedre vennskap?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  <a:defRPr/>
            </a:pPr>
            <a:r>
              <a:rPr lang="nb-NO" sz="2800" b="1" dirty="0"/>
              <a:t> Vil det være til beste for alle det angår</a:t>
            </a:r>
          </a:p>
          <a:p>
            <a:pPr algn="ctr">
              <a:buFontTx/>
              <a:buChar char="-"/>
              <a:defRPr/>
            </a:pPr>
            <a:endParaRPr lang="nb-NO" sz="2400" b="1" dirty="0"/>
          </a:p>
          <a:p>
            <a:pPr marL="0" indent="0" algn="ctr">
              <a:buFont typeface="Calibri" pitchFamily="34" charset="0"/>
              <a:buNone/>
              <a:defRPr/>
            </a:pPr>
            <a:endParaRPr lang="nb-NO" sz="3200" b="1" dirty="0"/>
          </a:p>
          <a:p>
            <a:pPr marL="0" indent="0">
              <a:buFont typeface="Calibri" pitchFamily="34" charset="0"/>
              <a:buNone/>
              <a:defRPr/>
            </a:pPr>
            <a:endParaRPr lang="nb-NO" sz="800" b="1" dirty="0"/>
          </a:p>
          <a:p>
            <a:pPr marL="0" indent="0">
              <a:buFont typeface="Calibri" pitchFamily="34" charset="0"/>
              <a:buNone/>
              <a:defRPr/>
            </a:pPr>
            <a:endParaRPr lang="nb-NO" sz="8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 marL="0" indent="0">
              <a:buFont typeface="Calibri" pitchFamily="34" charset="0"/>
              <a:buNone/>
              <a:defRPr/>
            </a:pPr>
            <a:endParaRPr lang="nb-NO" sz="2800" b="1" dirty="0"/>
          </a:p>
        </p:txBody>
      </p:sp>
      <p:sp>
        <p:nvSpPr>
          <p:cNvPr id="13316" name="Plassholder for dato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2D296B-E219-498D-B339-3F96B2CC749A}" type="datetime1">
              <a:rPr lang="nb-NO" altLang="nb-NO" smtClean="0">
                <a:latin typeface="Arial" charset="0"/>
                <a:ea typeface="Arial Unicode MS" pitchFamily="34" charset="-128"/>
              </a:rPr>
              <a:pPr/>
              <a:t>15.06.2017</a:t>
            </a:fld>
            <a:endParaRPr lang="nb-NO" altLang="nb-NO" smtClean="0">
              <a:latin typeface="Arial" charset="0"/>
              <a:ea typeface="Arial Unicode MS" pitchFamily="34" charset="-128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8342-98C2-4454-AECB-1C94C71FD241}" type="slidenum">
              <a:rPr lang="nb-NO" altLang="nb-NO"/>
              <a:pPr/>
              <a:t>4</a:t>
            </a:fld>
            <a:endParaRPr lang="nb-NO" altLang="nb-NO"/>
          </a:p>
        </p:txBody>
      </p:sp>
      <p:pic>
        <p:nvPicPr>
          <p:cNvPr id="13318" name="Bild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1588"/>
            <a:ext cx="1454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Bilde 2" descr="C:\Users\Brenne\Pictures\rota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2888" y="3175"/>
            <a:ext cx="255111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2325" y="501650"/>
            <a:ext cx="7543800" cy="14493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>Skogn </a:t>
            </a:r>
            <a:r>
              <a:rPr lang="nb-NO" sz="3200" b="1" dirty="0" err="1"/>
              <a:t>Rotary</a:t>
            </a:r>
            <a:r>
              <a:rPr lang="nb-NO" sz="3200" b="1" dirty="0"/>
              <a:t>    -   styringsdokument 2017-18</a:t>
            </a:r>
            <a:br>
              <a:rPr lang="nb-NO" sz="3200" b="1" dirty="0"/>
            </a:br>
            <a:endParaRPr lang="nb-NO" sz="3200" b="1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395288" y="1916113"/>
            <a:ext cx="8353425" cy="3952875"/>
          </a:xfrm>
        </p:spPr>
        <p:txBody>
          <a:bodyPr/>
          <a:lstStyle/>
          <a:p>
            <a:pPr>
              <a:defRPr/>
            </a:pPr>
            <a:r>
              <a:rPr lang="nb-NO" sz="3200" b="1" i="1" dirty="0"/>
              <a:t>ROTARY: MAKING A DIFFERENCE (Ian </a:t>
            </a:r>
            <a:r>
              <a:rPr lang="nb-NO" sz="3200" b="1" i="1" dirty="0" err="1"/>
              <a:t>H.S.Riseley</a:t>
            </a:r>
            <a:r>
              <a:rPr lang="nb-NO" sz="3200" b="1" i="1" dirty="0"/>
              <a:t>)</a:t>
            </a:r>
          </a:p>
          <a:p>
            <a:pPr>
              <a:defRPr/>
            </a:pPr>
            <a:r>
              <a:rPr lang="nb-NO" sz="2800" b="1" dirty="0"/>
              <a:t>3 strategiske prioriteringer i 2017-18: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b-NO" sz="2800" b="1" dirty="0"/>
              <a:t>  støtte og styrke klubbene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b-NO" sz="2800" b="1" dirty="0"/>
              <a:t> fokusere på å øke humanitære innsatser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b-NO" sz="2800" b="1" dirty="0"/>
              <a:t> forbedre </a:t>
            </a:r>
            <a:r>
              <a:rPr lang="nb-NO" sz="2800" b="1" dirty="0" err="1"/>
              <a:t>Rotarys</a:t>
            </a:r>
            <a:r>
              <a:rPr lang="nb-NO" sz="2800" b="1" dirty="0"/>
              <a:t> omdømme og           </a:t>
            </a:r>
          </a:p>
          <a:p>
            <a:pPr marL="0" indent="0">
              <a:buFont typeface="Calibri" pitchFamily="34" charset="0"/>
              <a:buNone/>
              <a:defRPr/>
            </a:pPr>
            <a:r>
              <a:rPr lang="nb-NO" sz="2800" b="1" dirty="0"/>
              <a:t>    </a:t>
            </a:r>
            <a:r>
              <a:rPr lang="nb-NO" sz="2800" b="1" dirty="0" err="1"/>
              <a:t>almenhetens</a:t>
            </a:r>
            <a:r>
              <a:rPr lang="nb-NO" sz="2800" b="1" dirty="0"/>
              <a:t> kjennskap til </a:t>
            </a:r>
            <a:r>
              <a:rPr lang="nb-NO" sz="2800" b="1" dirty="0" err="1"/>
              <a:t>Rotary</a:t>
            </a:r>
            <a:endParaRPr lang="nb-NO" sz="2800" b="1" dirty="0"/>
          </a:p>
        </p:txBody>
      </p:sp>
      <p:sp>
        <p:nvSpPr>
          <p:cNvPr id="14340" name="Plassholder for dato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80212A5-A400-4665-8883-8EB290EBBC03}" type="datetime1">
              <a:rPr lang="nb-NO" altLang="nb-NO" smtClean="0">
                <a:latin typeface="Arial" charset="0"/>
                <a:ea typeface="Arial Unicode MS" pitchFamily="34" charset="-128"/>
              </a:rPr>
              <a:pPr/>
              <a:t>15.06.2017</a:t>
            </a:fld>
            <a:endParaRPr lang="nb-NO" altLang="nb-NO" smtClean="0">
              <a:latin typeface="Arial" charset="0"/>
              <a:ea typeface="Arial Unicode MS" pitchFamily="34" charset="-128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17D0-EDF3-4455-B6A2-360A81D21A2C}" type="slidenum">
              <a:rPr lang="nb-NO" altLang="nb-NO"/>
              <a:pPr/>
              <a:t>5</a:t>
            </a:fld>
            <a:endParaRPr lang="nb-NO" altLang="nb-NO"/>
          </a:p>
        </p:txBody>
      </p:sp>
      <p:pic>
        <p:nvPicPr>
          <p:cNvPr id="14342" name="Bild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1588"/>
            <a:ext cx="1454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Bilde 2" descr="C:\Users\Brenne\Pictures\rota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2888" y="3175"/>
            <a:ext cx="255111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AutoShape 2" descr="Bilderesultat for ian h.s. riseley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b-NO" altLang="nb-NO"/>
          </a:p>
        </p:txBody>
      </p:sp>
      <p:sp>
        <p:nvSpPr>
          <p:cNvPr id="14345" name="AutoShape 4" descr="Bilderesultat for ian h.s. riseley"/>
          <p:cNvSpPr>
            <a:spLocks noChangeAspect="1" noChangeArrowheads="1"/>
          </p:cNvSpPr>
          <p:nvPr/>
        </p:nvSpPr>
        <p:spPr bwMode="auto">
          <a:xfrm>
            <a:off x="120650" y="158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b-NO" altLang="nb-NO"/>
          </a:p>
        </p:txBody>
      </p:sp>
      <p:pic>
        <p:nvPicPr>
          <p:cNvPr id="14346" name="Bilde 9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3575" y="2466975"/>
            <a:ext cx="17526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2325" y="501650"/>
            <a:ext cx="7543800" cy="14493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>Skogn </a:t>
            </a:r>
            <a:r>
              <a:rPr lang="nb-NO" sz="3200" b="1" dirty="0" err="1"/>
              <a:t>Rotary</a:t>
            </a:r>
            <a:r>
              <a:rPr lang="nb-NO" sz="3200" b="1" dirty="0"/>
              <a:t>    -   styringsdokument 2017-18</a:t>
            </a:r>
            <a:br>
              <a:rPr lang="nb-NO" sz="3200" b="1" dirty="0"/>
            </a:br>
            <a:endParaRPr lang="nb-NO" sz="3200" b="1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395288" y="1916113"/>
            <a:ext cx="8353425" cy="3952875"/>
          </a:xfrm>
        </p:spPr>
        <p:txBody>
          <a:bodyPr/>
          <a:lstStyle/>
          <a:p>
            <a:pPr marL="0" indent="0" algn="ctr">
              <a:buFont typeface="Calibri" pitchFamily="34" charset="0"/>
              <a:buNone/>
              <a:defRPr/>
            </a:pPr>
            <a:r>
              <a:rPr lang="nb-NO" sz="3200" b="1" dirty="0"/>
              <a:t>Hovedmål 1: Styrke klubben  gjennom                 klubb- og medlemsutvikling:</a:t>
            </a:r>
          </a:p>
          <a:p>
            <a:pPr marL="0" indent="0">
              <a:buFont typeface="Calibri" pitchFamily="34" charset="0"/>
              <a:buNone/>
              <a:defRPr/>
            </a:pPr>
            <a:endParaRPr lang="nb-NO" sz="800" b="1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nb-NO" sz="2800" b="1" dirty="0"/>
              <a:t>Oppdatere klubbens strategiske plan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nb-NO" sz="2800" b="1" dirty="0"/>
              <a:t>Minst 2 nye medlemmer netto pr. 30.6.2018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nb-NO" sz="2800" b="1" dirty="0"/>
              <a:t>Minst 1 ny kvinnelig medlem pr. 30.6.2018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nb-NO" sz="2800" b="1" dirty="0"/>
              <a:t>Forenkling og fornyelse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 marL="0" indent="0">
              <a:buFont typeface="Calibri" pitchFamily="34" charset="0"/>
              <a:buNone/>
              <a:defRPr/>
            </a:pPr>
            <a:endParaRPr lang="nb-NO" sz="2800" b="1" dirty="0"/>
          </a:p>
        </p:txBody>
      </p:sp>
      <p:sp>
        <p:nvSpPr>
          <p:cNvPr id="15364" name="Plassholder for dato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8BDDB1-7422-4AAE-BBC9-687D7893EBBD}" type="datetime1">
              <a:rPr lang="nb-NO" altLang="nb-NO" smtClean="0">
                <a:latin typeface="Arial" charset="0"/>
                <a:ea typeface="Arial Unicode MS" pitchFamily="34" charset="-128"/>
              </a:rPr>
              <a:pPr/>
              <a:t>15.06.2017</a:t>
            </a:fld>
            <a:endParaRPr lang="nb-NO" altLang="nb-NO" smtClean="0">
              <a:latin typeface="Arial" charset="0"/>
              <a:ea typeface="Arial Unicode MS" pitchFamily="34" charset="-128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045F-2DFE-46C2-A7D5-0551ECAA49E6}" type="slidenum">
              <a:rPr lang="nb-NO" altLang="nb-NO"/>
              <a:pPr/>
              <a:t>6</a:t>
            </a:fld>
            <a:endParaRPr lang="nb-NO" altLang="nb-NO"/>
          </a:p>
        </p:txBody>
      </p:sp>
      <p:pic>
        <p:nvPicPr>
          <p:cNvPr id="15366" name="Bild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1588"/>
            <a:ext cx="1454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Bilde 2" descr="C:\Users\Brenne\Pictures\rota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2888" y="-41275"/>
            <a:ext cx="255111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2325" y="501650"/>
            <a:ext cx="7543800" cy="14493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>Skogn </a:t>
            </a:r>
            <a:r>
              <a:rPr lang="nb-NO" sz="3200" b="1" dirty="0" err="1"/>
              <a:t>Rotary</a:t>
            </a:r>
            <a:r>
              <a:rPr lang="nb-NO" sz="3200" b="1" dirty="0"/>
              <a:t>    -   styringsdokument 2017-18</a:t>
            </a:r>
            <a:br>
              <a:rPr lang="nb-NO" sz="3200" b="1" dirty="0"/>
            </a:br>
            <a:endParaRPr lang="nb-NO" sz="3200" b="1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382588" y="1773238"/>
            <a:ext cx="8423275" cy="4392612"/>
          </a:xfrm>
        </p:spPr>
        <p:txBody>
          <a:bodyPr/>
          <a:lstStyle/>
          <a:p>
            <a:pPr marL="0" indent="0" algn="ctr">
              <a:buFont typeface="Calibri" pitchFamily="34" charset="0"/>
              <a:buNone/>
              <a:defRPr/>
            </a:pPr>
            <a:r>
              <a:rPr lang="nb-NO" sz="3200" b="1" dirty="0"/>
              <a:t>Hovedmål 2: Fokusere på å øke                      humanitære innsatser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endParaRPr lang="nb-NO" sz="1000" b="1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nb-NO" sz="2400" b="1" dirty="0"/>
              <a:t>Gjøre enda større forskjell ved å jobbe sammen. Samarbeid med minst en lokal foreninger for å øke prosjektets omfang og synlighet  -  gjerne med et miljøprosjekt.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nb-NO" sz="2400" b="1" dirty="0"/>
              <a:t>Bidra med 100 USD pr. medlem til </a:t>
            </a:r>
            <a:r>
              <a:rPr lang="nb-NO" sz="2400" b="1" dirty="0" err="1"/>
              <a:t>Rotary</a:t>
            </a:r>
            <a:r>
              <a:rPr lang="nb-NO" sz="2400" b="1" dirty="0"/>
              <a:t> Foundation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nb-NO" sz="2400" b="1" dirty="0"/>
              <a:t>Samarbeide med </a:t>
            </a:r>
            <a:r>
              <a:rPr lang="nb-NO" sz="2400" b="1" dirty="0" err="1"/>
              <a:t>Rotary</a:t>
            </a:r>
            <a:r>
              <a:rPr lang="nb-NO" sz="2400" b="1" dirty="0"/>
              <a:t> Foundation gjennom sponsing av minst 1 prosjekt som finansieres med et Global Grant eller District Grant (</a:t>
            </a:r>
            <a:r>
              <a:rPr lang="nb-NO" sz="2400" b="1" dirty="0">
                <a:hlinkClick r:id="rId2"/>
              </a:rPr>
              <a:t>www.rotary.org/</a:t>
            </a:r>
            <a:r>
              <a:rPr lang="nb-NO" sz="2400" b="1" dirty="0" err="1">
                <a:hlinkClick r:id="rId2"/>
              </a:rPr>
              <a:t>grants</a:t>
            </a:r>
            <a:r>
              <a:rPr lang="nb-NO" sz="2400" b="1" dirty="0"/>
              <a:t>).</a:t>
            </a:r>
          </a:p>
          <a:p>
            <a:pPr marL="200025" lvl="1" indent="0">
              <a:buFont typeface="Calibri" pitchFamily="34" charset="0"/>
              <a:buNone/>
              <a:defRPr/>
            </a:pPr>
            <a:endParaRPr lang="nb-NO" sz="2600" b="1" dirty="0"/>
          </a:p>
        </p:txBody>
      </p:sp>
      <p:sp>
        <p:nvSpPr>
          <p:cNvPr id="16388" name="Plassholder for dato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584BD3-3467-460F-9CF9-0AD2BC42E395}" type="datetime1">
              <a:rPr lang="nb-NO" altLang="nb-NO" smtClean="0">
                <a:latin typeface="Arial" charset="0"/>
                <a:ea typeface="Arial Unicode MS" pitchFamily="34" charset="-128"/>
              </a:rPr>
              <a:pPr/>
              <a:t>15.06.2017</a:t>
            </a:fld>
            <a:endParaRPr lang="nb-NO" altLang="nb-NO" smtClean="0">
              <a:latin typeface="Arial" charset="0"/>
              <a:ea typeface="Arial Unicode MS" pitchFamily="34" charset="-128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2C5F-9E10-4F66-9EEC-BA0815A6EC42}" type="slidenum">
              <a:rPr lang="nb-NO" altLang="nb-NO"/>
              <a:pPr/>
              <a:t>7</a:t>
            </a:fld>
            <a:endParaRPr lang="nb-NO" altLang="nb-NO"/>
          </a:p>
        </p:txBody>
      </p:sp>
      <p:pic>
        <p:nvPicPr>
          <p:cNvPr id="16390" name="Bild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975" y="1588"/>
            <a:ext cx="1454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Bilde 2" descr="C:\Users\Brenne\Pictures\rotar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92888" y="3175"/>
            <a:ext cx="255111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6938" y="441325"/>
            <a:ext cx="7543800" cy="14493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>Skogn </a:t>
            </a:r>
            <a:r>
              <a:rPr lang="nb-NO" sz="3200" b="1" dirty="0" err="1"/>
              <a:t>Rotary</a:t>
            </a:r>
            <a:r>
              <a:rPr lang="nb-NO" sz="3200" b="1" dirty="0"/>
              <a:t>    -   styringsdokument 2017-18</a:t>
            </a:r>
            <a:br>
              <a:rPr lang="nb-NO" sz="3200" b="1" dirty="0"/>
            </a:br>
            <a:endParaRPr lang="nb-NO" sz="3200" b="1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96838" y="1735138"/>
            <a:ext cx="9144000" cy="4873625"/>
          </a:xfrm>
        </p:spPr>
        <p:txBody>
          <a:bodyPr/>
          <a:lstStyle/>
          <a:p>
            <a:pPr marL="0" indent="0" algn="ctr">
              <a:buFont typeface="Calibri" pitchFamily="34" charset="0"/>
              <a:buNone/>
              <a:defRPr/>
            </a:pPr>
            <a:r>
              <a:rPr lang="nb-NO" sz="2800" b="1" dirty="0"/>
              <a:t>Hovedmål 3: Forbedre klubbens omdømme og      </a:t>
            </a:r>
            <a:r>
              <a:rPr lang="nb-NO" sz="2800" b="1" dirty="0" err="1"/>
              <a:t>almenhetens</a:t>
            </a:r>
            <a:r>
              <a:rPr lang="nb-NO" sz="2800" b="1" dirty="0"/>
              <a:t> kjennskap til </a:t>
            </a:r>
            <a:r>
              <a:rPr lang="nb-NO" sz="2800" b="1" dirty="0" err="1"/>
              <a:t>Rotary</a:t>
            </a:r>
            <a:endParaRPr lang="nb-NO" sz="2800" b="1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nb-NO" sz="2400" b="1" dirty="0"/>
              <a:t>Oppdater ukentlig klubbaktiviteter på klubbens hjemmeside og sosiale medier (som før!)  -  bruke sosiale medier bevisst for å gi lokalsamfunnet og andre innsikt i klubbens arbeid og aktiviteter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nb-NO" sz="2400" b="1" dirty="0"/>
              <a:t>Arrangere minst ett temamøte/ seminar i lokalmiljøet om et tema som er viktig lokalt, og tydeliggjør klubbens arbeid i samarbeid med en eller flere lokale foreninger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nb-NO" sz="2400" b="1" dirty="0"/>
              <a:t>Bidra til å etablere et «</a:t>
            </a:r>
            <a:r>
              <a:rPr lang="nb-NO" sz="2400" b="1" dirty="0" err="1"/>
              <a:t>Bygdaforum</a:t>
            </a:r>
            <a:r>
              <a:rPr lang="nb-NO" sz="2400" b="1" dirty="0"/>
              <a:t>» som jobber for lokalsamfunnet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nb-NO" sz="2400" b="1" dirty="0"/>
              <a:t>Minst to klubbprosjekt/ -arrangement skal ha dekning i «Innherred»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nb-NO" sz="2400" b="1" dirty="0"/>
              <a:t>Sponse minst en deltaker på RYLA  - utvikle gode framtidige ledere</a:t>
            </a:r>
          </a:p>
        </p:txBody>
      </p:sp>
      <p:sp>
        <p:nvSpPr>
          <p:cNvPr id="17412" name="Plassholder for dato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9BAC5F4-3D8B-4B8E-A45E-DB7B1AB67A0D}" type="datetime1">
              <a:rPr lang="nb-NO" altLang="nb-NO" smtClean="0">
                <a:latin typeface="Arial" charset="0"/>
                <a:ea typeface="Arial Unicode MS" pitchFamily="34" charset="-128"/>
              </a:rPr>
              <a:pPr/>
              <a:t>15.06.2017</a:t>
            </a:fld>
            <a:endParaRPr lang="nb-NO" altLang="nb-NO" smtClean="0">
              <a:latin typeface="Arial" charset="0"/>
              <a:ea typeface="Arial Unicode MS" pitchFamily="34" charset="-128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3E8F-8451-4840-98DC-25B9AB1541E8}" type="slidenum">
              <a:rPr lang="nb-NO" altLang="nb-NO"/>
              <a:pPr/>
              <a:t>8</a:t>
            </a:fld>
            <a:endParaRPr lang="nb-NO" altLang="nb-NO"/>
          </a:p>
        </p:txBody>
      </p:sp>
      <p:pic>
        <p:nvPicPr>
          <p:cNvPr id="17414" name="Bild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1588"/>
            <a:ext cx="1454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Bilde 2" descr="C:\Users\Brenne\Pictures\rota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2888" y="3175"/>
            <a:ext cx="255111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2325" y="501650"/>
            <a:ext cx="7543800" cy="14493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/>
            </a:r>
            <a:br>
              <a:rPr lang="nb-NO" sz="3200" b="1" dirty="0"/>
            </a:br>
            <a:r>
              <a:rPr lang="nb-NO" sz="3200" b="1" dirty="0"/>
              <a:t>Skogn </a:t>
            </a:r>
            <a:r>
              <a:rPr lang="nb-NO" sz="3200" b="1" dirty="0" err="1"/>
              <a:t>Rotary</a:t>
            </a:r>
            <a:r>
              <a:rPr lang="nb-NO" sz="3200" b="1" dirty="0"/>
              <a:t>    -   styringsdokument 2017-18</a:t>
            </a:r>
            <a:br>
              <a:rPr lang="nb-NO" sz="3200" b="1" dirty="0"/>
            </a:br>
            <a:endParaRPr lang="nb-NO" sz="3200" b="1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395288" y="1916113"/>
            <a:ext cx="8353425" cy="3952875"/>
          </a:xfrm>
        </p:spPr>
        <p:txBody>
          <a:bodyPr/>
          <a:lstStyle/>
          <a:p>
            <a:pPr marL="0" indent="0" algn="ctr">
              <a:buFont typeface="Calibri" pitchFamily="34" charset="0"/>
              <a:buNone/>
              <a:defRPr/>
            </a:pPr>
            <a:r>
              <a:rPr lang="nb-NO" sz="3600" b="1" dirty="0"/>
              <a:t>Fire hovedkomiteer:</a:t>
            </a:r>
          </a:p>
          <a:p>
            <a:pPr marL="0" indent="0">
              <a:buFont typeface="Calibri" pitchFamily="34" charset="0"/>
              <a:buNone/>
              <a:defRPr/>
            </a:pPr>
            <a:endParaRPr lang="nb-NO" sz="800" b="1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nb-NO" sz="3200" b="1" dirty="0"/>
              <a:t>ADMINISTRASJON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nb-NO" sz="3200" b="1" dirty="0"/>
              <a:t>UTVIKLING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nb-NO" sz="3200" b="1" dirty="0"/>
              <a:t>PR/ INFORMASJON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nb-NO" sz="3200" b="1" dirty="0"/>
              <a:t>PROSJEKTER</a:t>
            </a:r>
          </a:p>
          <a:p>
            <a:pPr marL="200025" lvl="1" indent="0">
              <a:buFont typeface="Calibri" pitchFamily="34" charset="0"/>
              <a:buNone/>
              <a:defRPr/>
            </a:pPr>
            <a:endParaRPr lang="nb-NO" sz="800" b="1" dirty="0"/>
          </a:p>
          <a:p>
            <a:pPr marL="200025" lvl="1" indent="0">
              <a:buFont typeface="Calibri" pitchFamily="34" charset="0"/>
              <a:buNone/>
              <a:defRPr/>
            </a:pPr>
            <a:r>
              <a:rPr lang="nb-NO" sz="3200" b="1" dirty="0"/>
              <a:t>Klubbens styre består av president, komite-lederne, sekretær, kasserer, innkommende og </a:t>
            </a:r>
            <a:r>
              <a:rPr lang="nb-NO" sz="3200" b="1" dirty="0" err="1"/>
              <a:t>past</a:t>
            </a:r>
            <a:r>
              <a:rPr lang="nb-NO" sz="3200" b="1" dirty="0"/>
              <a:t> president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b-NO" sz="3200" b="1" dirty="0"/>
          </a:p>
          <a:p>
            <a:pPr marL="0" indent="0">
              <a:buFont typeface="Calibri" pitchFamily="34" charset="0"/>
              <a:buNone/>
              <a:defRPr/>
            </a:pPr>
            <a:endParaRPr lang="nb-NO" sz="2800" b="1" dirty="0"/>
          </a:p>
        </p:txBody>
      </p:sp>
      <p:sp>
        <p:nvSpPr>
          <p:cNvPr id="18436" name="Plassholder for dato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FB269E-B0D3-44F0-847D-0D0465BE13ED}" type="datetime1">
              <a:rPr lang="nb-NO" altLang="nb-NO" smtClean="0">
                <a:latin typeface="Arial" charset="0"/>
                <a:ea typeface="Arial Unicode MS" pitchFamily="34" charset="-128"/>
              </a:rPr>
              <a:pPr/>
              <a:t>15.06.2017</a:t>
            </a:fld>
            <a:endParaRPr lang="nb-NO" altLang="nb-NO" smtClean="0">
              <a:latin typeface="Arial" charset="0"/>
              <a:ea typeface="Arial Unicode MS" pitchFamily="34" charset="-128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80DC7-4125-43F0-B1FC-D5646092BD59}" type="slidenum">
              <a:rPr lang="nb-NO" altLang="nb-NO"/>
              <a:pPr/>
              <a:t>9</a:t>
            </a:fld>
            <a:endParaRPr lang="nb-NO" altLang="nb-NO"/>
          </a:p>
        </p:txBody>
      </p:sp>
      <p:pic>
        <p:nvPicPr>
          <p:cNvPr id="18438" name="Bild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1588"/>
            <a:ext cx="1454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Bilde 2" descr="C:\Users\Brenne\Pictures\rota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2888" y="3175"/>
            <a:ext cx="255111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">
  <a:themeElements>
    <a:clrScheme name="Retrospek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754</TotalTime>
  <Words>1005</Words>
  <Application>Microsoft Office PowerPoint</Application>
  <PresentationFormat>Skjermfremvisning (4:3)</PresentationFormat>
  <Paragraphs>208</Paragraphs>
  <Slides>15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23" baseType="lpstr">
      <vt:lpstr>Arial</vt:lpstr>
      <vt:lpstr>Arial Unicode MS</vt:lpstr>
      <vt:lpstr>Calibri Light</vt:lpstr>
      <vt:lpstr>Calibri</vt:lpstr>
      <vt:lpstr>Times New Roman</vt:lpstr>
      <vt:lpstr>Courier New</vt:lpstr>
      <vt:lpstr>Wingdings</vt:lpstr>
      <vt:lpstr>Retrospekt</vt:lpstr>
      <vt:lpstr>  Skogn Rotary    -   styringsdokument 2017-18 </vt:lpstr>
      <vt:lpstr>  Skogn Rotary    -   styringsdokument 2017-18 </vt:lpstr>
      <vt:lpstr>  Skogn Rotary    -   styringsdokument 2017-18 </vt:lpstr>
      <vt:lpstr>  Skogn Rotary    -   styringsdokument 2017-18 </vt:lpstr>
      <vt:lpstr>  Skogn Rotary    -   styringsdokument 2017-18 </vt:lpstr>
      <vt:lpstr>  Skogn Rotary    -   styringsdokument 2017-18 </vt:lpstr>
      <vt:lpstr>  Skogn Rotary    -   styringsdokument 2017-18 </vt:lpstr>
      <vt:lpstr>  Skogn Rotary    -   styringsdokument 2017-18 </vt:lpstr>
      <vt:lpstr>  Skogn Rotary    -   styringsdokument 2017-18 </vt:lpstr>
      <vt:lpstr>  Skogn Rotary    -   organisering 2017-18 </vt:lpstr>
      <vt:lpstr>  Skogn Rotary    -   organisering 2017-18 </vt:lpstr>
      <vt:lpstr>  Skogn Rotary    -   organisering 2017-18 </vt:lpstr>
      <vt:lpstr>  Skogn Rotary    -   organisering 2017-18 </vt:lpstr>
      <vt:lpstr>Organisering av klubben rotaryåret 2017-18</vt:lpstr>
      <vt:lpstr>  Skogn Rotary    -   styringsdokument 2017-18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Styringsdokument 2008 - 2009</dc:title>
  <dc:subject>Rotary</dc:subject>
  <dc:creator>Jon L. Gjemble</dc:creator>
  <cp:lastModifiedBy>Asbjørn Strøm</cp:lastModifiedBy>
  <cp:revision>305</cp:revision>
  <cp:lastPrinted>2016-10-06T07:37:35Z</cp:lastPrinted>
  <dcterms:created xsi:type="dcterms:W3CDTF">2006-05-13T08:28:34Z</dcterms:created>
  <dcterms:modified xsi:type="dcterms:W3CDTF">2017-06-15T14:23:47Z</dcterms:modified>
</cp:coreProperties>
</file>